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Pobieranie materiału do badań mikrobiologicznych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>
                <a:solidFill>
                  <a:schemeClr val="tx1"/>
                </a:solidFill>
              </a:rPr>
              <a:t>Lek. Karolina </a:t>
            </a:r>
            <a:r>
              <a:rPr lang="pl-PL" dirty="0" err="1">
                <a:solidFill>
                  <a:schemeClr val="tx1"/>
                </a:solidFill>
              </a:rPr>
              <a:t>Balawajder</a:t>
            </a:r>
            <a:endParaRPr lang="pl-PL" dirty="0">
              <a:solidFill>
                <a:schemeClr val="tx1"/>
              </a:solidFill>
            </a:endParaRPr>
          </a:p>
          <a:p>
            <a:endParaRPr lang="pl-PL" sz="1400" dirty="0" smtClean="0">
              <a:solidFill>
                <a:schemeClr val="tx1"/>
              </a:solidFill>
            </a:endParaRPr>
          </a:p>
          <a:p>
            <a:r>
              <a:rPr lang="pl-PL" sz="1400" dirty="0" smtClean="0">
                <a:solidFill>
                  <a:schemeClr val="tx1"/>
                </a:solidFill>
              </a:rPr>
              <a:t>30 </a:t>
            </a:r>
            <a:r>
              <a:rPr lang="pl-PL" sz="1400" dirty="0" smtClean="0">
                <a:solidFill>
                  <a:schemeClr val="tx1"/>
                </a:solidFill>
              </a:rPr>
              <a:t>października </a:t>
            </a:r>
            <a:r>
              <a:rPr lang="pl-PL" sz="1400" dirty="0">
                <a:solidFill>
                  <a:schemeClr val="tx1"/>
                </a:solidFill>
              </a:rPr>
              <a:t>2018</a:t>
            </a:r>
          </a:p>
          <a:p>
            <a:r>
              <a:rPr lang="pl-PL" sz="1400" dirty="0" smtClean="0">
                <a:solidFill>
                  <a:schemeClr val="tx1"/>
                </a:solidFill>
              </a:rPr>
              <a:t>Szpital im. Dr Romana Grzeszczaka </a:t>
            </a:r>
            <a:r>
              <a:rPr lang="pl-PL" sz="1400" smtClean="0">
                <a:solidFill>
                  <a:schemeClr val="tx1"/>
                </a:solidFill>
              </a:rPr>
              <a:t>w </a:t>
            </a:r>
            <a:r>
              <a:rPr lang="pl-PL" sz="1400" dirty="0" err="1">
                <a:solidFill>
                  <a:schemeClr val="tx1"/>
                </a:solidFill>
              </a:rPr>
              <a:t>S</a:t>
            </a:r>
            <a:r>
              <a:rPr lang="pl-PL" sz="1400" smtClean="0">
                <a:solidFill>
                  <a:schemeClr val="tx1"/>
                </a:solidFill>
              </a:rPr>
              <a:t>łupcy</a:t>
            </a:r>
            <a:endParaRPr lang="pl-PL" sz="1400" dirty="0" smtClean="0">
              <a:solidFill>
                <a:schemeClr val="tx1"/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0032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Nosicielstwo na nosicielstwo S. </a:t>
            </a:r>
            <a:r>
              <a:rPr lang="pl-PL" dirty="0" err="1" smtClean="0"/>
              <a:t>agalactiae</a:t>
            </a:r>
            <a:r>
              <a:rPr lang="pl-PL" dirty="0" smtClean="0"/>
              <a:t> (GBS) – 35-37 tydzień ciąży – przedsionek </a:t>
            </a:r>
            <a:r>
              <a:rPr lang="pl-PL" dirty="0" err="1" smtClean="0"/>
              <a:t>pochwy+odbytnica</a:t>
            </a:r>
            <a:endParaRPr lang="pl-PL" dirty="0" smtClean="0"/>
          </a:p>
          <a:p>
            <a:r>
              <a:rPr lang="pl-PL" dirty="0" smtClean="0"/>
              <a:t>Odleżyny – posiew tylko celem identyfikacji kolonizacji</a:t>
            </a:r>
          </a:p>
          <a:p>
            <a:r>
              <a:rPr lang="pl-PL" dirty="0" smtClean="0"/>
              <a:t>Rany – po oczyszczeniu, z najgłębszego miejsca jałową </a:t>
            </a:r>
            <a:r>
              <a:rPr lang="pl-PL" dirty="0" err="1" smtClean="0"/>
              <a:t>wymazówką</a:t>
            </a:r>
            <a:r>
              <a:rPr lang="pl-PL" dirty="0" smtClean="0"/>
              <a:t> lub aspiracja wydzieliny (do jałowej próbówki lub </a:t>
            </a:r>
            <a:r>
              <a:rPr lang="pl-PL" dirty="0" err="1" smtClean="0"/>
              <a:t>bulionówki</a:t>
            </a:r>
            <a:r>
              <a:rPr lang="pl-PL" dirty="0" smtClean="0"/>
              <a:t>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937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Posiewy krwi</a:t>
            </a:r>
          </a:p>
          <a:p>
            <a:pPr>
              <a:buFontTx/>
              <a:buChar char="-"/>
            </a:pPr>
            <a:r>
              <a:rPr lang="pl-PL" dirty="0" smtClean="0"/>
              <a:t>Przygotowanie miejsca wkłucia oraz podłoży hodowlanych – dezynfekcja skóry i korków – do momentu całkowitego odparowania środka do dezynfekcji</a:t>
            </a:r>
          </a:p>
          <a:p>
            <a:pPr>
              <a:buFontTx/>
              <a:buChar char="-"/>
            </a:pPr>
            <a:r>
              <a:rPr lang="pl-PL" dirty="0" smtClean="0"/>
              <a:t>Nieodpowiednie przygotowanie miejsca wkłucia- wyniki fałszywie dodatnie – błędne leczenie</a:t>
            </a:r>
          </a:p>
          <a:p>
            <a:pPr>
              <a:buFontTx/>
              <a:buChar char="-"/>
            </a:pPr>
            <a:r>
              <a:rPr lang="pl-PL" dirty="0" smtClean="0"/>
              <a:t>Butelki z podłożem – ogrzane do temperatury pokojowej</a:t>
            </a:r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865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41413" y="2097088"/>
            <a:ext cx="9905999" cy="3541714"/>
          </a:xfrm>
        </p:spPr>
        <p:txBody>
          <a:bodyPr/>
          <a:lstStyle/>
          <a:p>
            <a:r>
              <a:rPr lang="pl-PL" dirty="0" smtClean="0"/>
              <a:t>Posiewy krwi – zalecana objętość materiału</a:t>
            </a:r>
          </a:p>
          <a:p>
            <a:pPr>
              <a:buFontTx/>
              <a:buChar char="-"/>
            </a:pPr>
            <a:r>
              <a:rPr lang="pl-PL" dirty="0" smtClean="0"/>
              <a:t>Dorośli – 10-20 ml</a:t>
            </a:r>
          </a:p>
          <a:p>
            <a:pPr>
              <a:buFontTx/>
              <a:buChar char="-"/>
            </a:pPr>
            <a:r>
              <a:rPr lang="pl-PL" dirty="0" smtClean="0"/>
              <a:t>Dzieci – zależy od masy ciała , od 2 (noworodki) do 20 ml</a:t>
            </a:r>
          </a:p>
          <a:p>
            <a:r>
              <a:rPr lang="pl-PL" dirty="0" smtClean="0"/>
              <a:t>Pojedynczy komplet nie jest badaniem miarodajnym – minimum dwa komplety (2 tlenowe i 2 beztlenowe)</a:t>
            </a:r>
          </a:p>
          <a:p>
            <a:r>
              <a:rPr lang="pl-PL" dirty="0" smtClean="0"/>
              <a:t>Krew w temperaturze pokojowej do 24 godzin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548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Krew zasady ogólne</a:t>
            </a:r>
          </a:p>
          <a:p>
            <a:pPr>
              <a:buFontTx/>
              <a:buChar char="-"/>
            </a:pPr>
            <a:r>
              <a:rPr lang="pl-PL" dirty="0" smtClean="0"/>
              <a:t>Jeżeli pobierana w trakcie antybiotykoterapii – pobranie przed kolejną dawką leku</a:t>
            </a:r>
          </a:p>
          <a:p>
            <a:pPr>
              <a:buFontTx/>
              <a:buChar char="-"/>
            </a:pPr>
            <a:r>
              <a:rPr lang="pl-PL" dirty="0" smtClean="0"/>
              <a:t>Krew pobierać ze świeżego wkłucia, nie z cewnika (wyjątek zakażenia </a:t>
            </a:r>
            <a:r>
              <a:rPr lang="pl-PL" dirty="0" err="1" smtClean="0"/>
              <a:t>odcewnikowe</a:t>
            </a:r>
            <a:r>
              <a:rPr lang="pl-PL" dirty="0" smtClean="0"/>
              <a:t>)</a:t>
            </a:r>
          </a:p>
          <a:p>
            <a:pPr>
              <a:buFontTx/>
              <a:buChar char="-"/>
            </a:pPr>
            <a:r>
              <a:rPr lang="pl-PL" dirty="0" smtClean="0"/>
              <a:t>Jeżeli możliwe – w momencie narastania gorączki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238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3" y="770917"/>
            <a:ext cx="9905998" cy="1478570"/>
          </a:xfrm>
        </p:spPr>
        <p:txBody>
          <a:bodyPr/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Płyn mózgowo – rdzeniowy</a:t>
            </a:r>
          </a:p>
          <a:p>
            <a:pPr>
              <a:buFontTx/>
              <a:buChar char="-"/>
            </a:pPr>
            <a:r>
              <a:rPr lang="pl-PL" dirty="0" smtClean="0"/>
              <a:t>Zawsze priorytetowy</a:t>
            </a:r>
          </a:p>
          <a:p>
            <a:pPr>
              <a:buFontTx/>
              <a:buChar char="-"/>
            </a:pPr>
            <a:r>
              <a:rPr lang="pl-PL" dirty="0" smtClean="0"/>
              <a:t>ZOMR</a:t>
            </a:r>
          </a:p>
          <a:p>
            <a:pPr>
              <a:buFontTx/>
              <a:buChar char="-"/>
            </a:pPr>
            <a:r>
              <a:rPr lang="pl-PL" dirty="0" smtClean="0"/>
              <a:t>Butelki z podłożem ogrzane wcześniej do 37 </a:t>
            </a:r>
            <a:r>
              <a:rPr lang="pl-PL" dirty="0" err="1" smtClean="0"/>
              <a:t>st.C</a:t>
            </a: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Zazwyczaj II próbka na badanie mikrobiologiczne( na ogół pobiera się 3 próbki)</a:t>
            </a:r>
          </a:p>
          <a:p>
            <a:pPr>
              <a:buFontTx/>
              <a:buChar char="-"/>
            </a:pPr>
            <a:r>
              <a:rPr lang="pl-PL" dirty="0" smtClean="0"/>
              <a:t>Transport NATYCHMIAST, wcześniej informacja o pilnym badaniu</a:t>
            </a:r>
            <a:endParaRPr lang="pl-PL" dirty="0"/>
          </a:p>
          <a:p>
            <a:pPr>
              <a:buFontTx/>
              <a:buChar char="-"/>
            </a:pPr>
            <a:r>
              <a:rPr lang="pl-PL" dirty="0" smtClean="0"/>
              <a:t>Zawsze posiew krwi!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475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Cewniki – nie pobierane rutynowo przy usunięciu</a:t>
            </a:r>
          </a:p>
          <a:p>
            <a:pPr>
              <a:buFontTx/>
              <a:buChar char="-"/>
            </a:pPr>
            <a:r>
              <a:rPr lang="pl-PL" dirty="0" smtClean="0"/>
              <a:t>Jeżeli podejrzenie </a:t>
            </a:r>
            <a:r>
              <a:rPr lang="pl-PL" dirty="0" err="1" smtClean="0"/>
              <a:t>odcewnikowego</a:t>
            </a:r>
            <a:r>
              <a:rPr lang="pl-PL" dirty="0" smtClean="0"/>
              <a:t> zakażenia krwi</a:t>
            </a:r>
          </a:p>
          <a:p>
            <a:pPr>
              <a:buFontTx/>
              <a:buChar char="-"/>
            </a:pPr>
            <a:r>
              <a:rPr lang="pl-PL" dirty="0" smtClean="0"/>
              <a:t>3-5 cm, jałowy pojemnik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241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224" y="283668"/>
            <a:ext cx="8268118" cy="6201089"/>
          </a:xfrm>
        </p:spPr>
      </p:pic>
    </p:spTree>
    <p:extLst>
      <p:ext uri="{BB962C8B-B14F-4D97-AF65-F5344CB8AC3E}">
        <p14:creationId xmlns:p14="http://schemas.microsoft.com/office/powerpoint/2010/main" val="335163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99" y="257755"/>
            <a:ext cx="8594029" cy="6445523"/>
          </a:xfrm>
        </p:spPr>
      </p:pic>
    </p:spTree>
    <p:extLst>
      <p:ext uri="{BB962C8B-B14F-4D97-AF65-F5344CB8AC3E}">
        <p14:creationId xmlns:p14="http://schemas.microsoft.com/office/powerpoint/2010/main" val="25034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Pobieranie materiału do badań </a:t>
            </a:r>
            <a:r>
              <a:rPr lang="pl-PL" dirty="0" smtClean="0"/>
              <a:t>mikrobiologicznych</a:t>
            </a:r>
            <a:br>
              <a:rPr lang="pl-PL" dirty="0" smtClean="0"/>
            </a:br>
            <a:r>
              <a:rPr lang="pl-PL" dirty="0" smtClean="0"/>
              <a:t>Zasady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Czas</a:t>
            </a:r>
          </a:p>
          <a:p>
            <a:pPr>
              <a:buFontTx/>
              <a:buChar char="-"/>
            </a:pPr>
            <a:r>
              <a:rPr lang="pl-PL" dirty="0" smtClean="0"/>
              <a:t>Przed rozpoczęciem antybiotykoterapii</a:t>
            </a:r>
          </a:p>
          <a:p>
            <a:pPr>
              <a:buFontTx/>
              <a:buChar char="-"/>
            </a:pPr>
            <a:r>
              <a:rPr lang="pl-PL" dirty="0" smtClean="0"/>
              <a:t>Materiały z układu oddechowego i dróg moczowych – rano</a:t>
            </a:r>
          </a:p>
          <a:p>
            <a:r>
              <a:rPr lang="pl-PL" dirty="0" smtClean="0"/>
              <a:t>Technika pobrania – ilość materiału wystarczy do przeprowadzenia badania</a:t>
            </a:r>
          </a:p>
          <a:p>
            <a:r>
              <a:rPr lang="pl-PL" dirty="0" smtClean="0"/>
              <a:t>Transport – szybko lub odpowiednio zabezpieczony materiał</a:t>
            </a:r>
          </a:p>
          <a:p>
            <a:r>
              <a:rPr lang="pl-PL" dirty="0" smtClean="0"/>
              <a:t>Prawidłowo wypełniona dokumentacja</a:t>
            </a:r>
          </a:p>
        </p:txBody>
      </p:sp>
    </p:spTree>
    <p:extLst>
      <p:ext uri="{BB962C8B-B14F-4D97-AF65-F5344CB8AC3E}">
        <p14:creationId xmlns:p14="http://schemas.microsoft.com/office/powerpoint/2010/main" val="147848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Pobieranie materiału do badań </a:t>
            </a:r>
            <a:r>
              <a:rPr lang="pl-PL" dirty="0" smtClean="0"/>
              <a:t>mikrobiologicznych</a:t>
            </a:r>
            <a:br>
              <a:rPr lang="pl-PL" dirty="0" smtClean="0"/>
            </a:br>
            <a:r>
              <a:rPr lang="pl-PL" dirty="0" smtClean="0"/>
              <a:t>Błędy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Próbki niejałowych pojemnikach</a:t>
            </a:r>
          </a:p>
          <a:p>
            <a:r>
              <a:rPr lang="pl-PL" dirty="0" smtClean="0"/>
              <a:t>Mocz pobrany do podklejonego woreczka</a:t>
            </a:r>
          </a:p>
          <a:p>
            <a:r>
              <a:rPr lang="pl-PL" dirty="0" smtClean="0"/>
              <a:t>Materiał pobrany jedną </a:t>
            </a:r>
            <a:r>
              <a:rPr lang="pl-PL" dirty="0" err="1" smtClean="0"/>
              <a:t>wymazówką</a:t>
            </a:r>
            <a:r>
              <a:rPr lang="pl-PL" dirty="0" smtClean="0"/>
              <a:t> do wielokierunkowego badania (bakterie, grzyby, prątki)</a:t>
            </a:r>
          </a:p>
          <a:p>
            <a:r>
              <a:rPr lang="pl-PL" dirty="0" smtClean="0"/>
              <a:t>Wymazy z rurek – intubacyjnej, </a:t>
            </a:r>
            <a:r>
              <a:rPr lang="pl-PL" dirty="0" err="1" smtClean="0"/>
              <a:t>tracheostomijnej</a:t>
            </a:r>
            <a:endParaRPr lang="pl-PL" dirty="0" smtClean="0"/>
          </a:p>
          <a:p>
            <a:r>
              <a:rPr lang="pl-PL" dirty="0" smtClean="0"/>
              <a:t>Brak opisów na pojemniku, </a:t>
            </a:r>
            <a:r>
              <a:rPr lang="pl-PL" dirty="0" err="1" smtClean="0"/>
              <a:t>wymazówce</a:t>
            </a:r>
            <a:endParaRPr lang="pl-PL" dirty="0" smtClean="0"/>
          </a:p>
          <a:p>
            <a:r>
              <a:rPr lang="pl-PL" dirty="0" smtClean="0"/>
              <a:t>Nieprawidłowe warunki przechowywania i transportu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822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Wymaz z gardła – identyfikacja paciorkowców B-hemolizujących (tylko w diagnostyce anginy paciorkowcowej); poza tym wszystkie bakterie to kolonizacja!</a:t>
            </a:r>
          </a:p>
          <a:p>
            <a:r>
              <a:rPr lang="pl-PL" dirty="0" smtClean="0"/>
              <a:t>Wymaz z nosa – nosicielstwo MSSA / MRSA (względy epidemiologiczne lub przed pewnymi zabiegami op.)</a:t>
            </a:r>
          </a:p>
          <a:p>
            <a:r>
              <a:rPr lang="pl-PL" dirty="0" smtClean="0"/>
              <a:t>Wymaz </a:t>
            </a:r>
            <a:r>
              <a:rPr lang="pl-PL" dirty="0" err="1" smtClean="0"/>
              <a:t>nosogardzieli</a:t>
            </a:r>
            <a:r>
              <a:rPr lang="pl-PL" dirty="0" smtClean="0"/>
              <a:t> – wirus RSV, grypa</a:t>
            </a:r>
          </a:p>
          <a:p>
            <a:r>
              <a:rPr lang="pl-PL" dirty="0" smtClean="0"/>
              <a:t>Wymazy z nosa i </a:t>
            </a:r>
            <a:r>
              <a:rPr lang="pl-PL" dirty="0" err="1" smtClean="0"/>
              <a:t>nosogardzieli</a:t>
            </a:r>
            <a:r>
              <a:rPr lang="pl-PL" dirty="0" smtClean="0"/>
              <a:t> celem ustalenie etiologii zapalenia zatok i ucha środkowego – niezasadne i niezalecane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61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Badanie w kierunku RSV – u dzieci, sterylne </a:t>
            </a:r>
            <a:r>
              <a:rPr lang="pl-PL" dirty="0" err="1" smtClean="0"/>
              <a:t>wymazówki</a:t>
            </a:r>
            <a:r>
              <a:rPr lang="pl-PL" dirty="0" smtClean="0"/>
              <a:t>, </a:t>
            </a:r>
            <a:r>
              <a:rPr lang="pl-PL" dirty="0" err="1" smtClean="0"/>
              <a:t>nosogardło</a:t>
            </a:r>
            <a:endParaRPr lang="pl-PL" dirty="0" smtClean="0"/>
          </a:p>
          <a:p>
            <a:r>
              <a:rPr lang="pl-PL" dirty="0" smtClean="0"/>
              <a:t>Materiały z dolnych dróg oddechowych:</a:t>
            </a:r>
          </a:p>
          <a:p>
            <a:pPr>
              <a:buFontTx/>
              <a:buChar char="-"/>
            </a:pPr>
            <a:r>
              <a:rPr lang="pl-PL" dirty="0" smtClean="0"/>
              <a:t>plwocina, aspiraty </a:t>
            </a:r>
            <a:r>
              <a:rPr lang="pl-PL" dirty="0" err="1" smtClean="0"/>
              <a:t>tchawicze</a:t>
            </a:r>
            <a:r>
              <a:rPr lang="pl-PL" dirty="0" smtClean="0"/>
              <a:t> – zanieczyszczenie florą górnych dróg oddechowych</a:t>
            </a:r>
          </a:p>
          <a:p>
            <a:pPr>
              <a:buFontTx/>
              <a:buChar char="-"/>
            </a:pPr>
            <a:r>
              <a:rPr lang="pl-PL" dirty="0" smtClean="0"/>
              <a:t>BAL – umiarkowane zanieczyszczenie</a:t>
            </a:r>
          </a:p>
          <a:p>
            <a:pPr>
              <a:buFontTx/>
              <a:buChar char="-"/>
            </a:pPr>
            <a:r>
              <a:rPr lang="pl-PL" dirty="0" smtClean="0"/>
              <a:t>Aspiraty z oskrzeli – minimalne zanieczyszczenie</a:t>
            </a:r>
          </a:p>
          <a:p>
            <a:pPr>
              <a:buFontTx/>
              <a:buChar char="-"/>
            </a:pPr>
            <a:r>
              <a:rPr lang="pl-PL" dirty="0" smtClean="0"/>
              <a:t>Płyn z opłucnej, </a:t>
            </a:r>
            <a:r>
              <a:rPr lang="pl-PL" dirty="0" err="1" smtClean="0"/>
              <a:t>bioptaty</a:t>
            </a:r>
            <a:r>
              <a:rPr lang="pl-PL" dirty="0" smtClean="0"/>
              <a:t> – niezanieczyszczone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606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Materiały z dolnych dróg oddechowych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Wiarygodność wyniki zależna od techniki poboru</a:t>
            </a:r>
          </a:p>
          <a:p>
            <a:r>
              <a:rPr lang="pl-PL" dirty="0" smtClean="0"/>
              <a:t>Przekazany do Pracowni Mikrobiologii  w ciągu 4 godzin (ale jeżeli 2-8 </a:t>
            </a:r>
            <a:r>
              <a:rPr lang="pl-PL" dirty="0" err="1" smtClean="0"/>
              <a:t>st.C</a:t>
            </a:r>
            <a:r>
              <a:rPr lang="pl-PL" dirty="0" smtClean="0"/>
              <a:t> – wtedy do 24 godzin)</a:t>
            </a:r>
          </a:p>
          <a:p>
            <a:r>
              <a:rPr lang="pl-PL" dirty="0" smtClean="0"/>
              <a:t>Plwocina pobrana rano, na czczo po umyciu zębów i przepłukaniu jamy ustnej przegotowaną wodą</a:t>
            </a:r>
          </a:p>
          <a:p>
            <a:r>
              <a:rPr lang="pl-PL" dirty="0" smtClean="0"/>
              <a:t>Plwocina 1-3 ml do jałowego pojemnika</a:t>
            </a:r>
          </a:p>
          <a:p>
            <a:r>
              <a:rPr lang="pl-PL" dirty="0" smtClean="0"/>
              <a:t>Jeżeli trudność – można stosować środki wykrztuśne i dodatkowe nawilżenie dróg oddechowych roztworem soli fizjologicznej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31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Mocz – w warunkach fizjologicznych jałowy lub przejściowo skolonizowany florą końcowego odcinka cewki moczowej</a:t>
            </a:r>
          </a:p>
          <a:p>
            <a:r>
              <a:rPr lang="pl-PL" dirty="0" smtClean="0"/>
              <a:t>Mocz ze środkowego strumienia, najlepiej poranny, po przygotowaniu się pacjenta</a:t>
            </a:r>
          </a:p>
          <a:p>
            <a:r>
              <a:rPr lang="pl-PL" dirty="0" smtClean="0"/>
              <a:t>Dzieci i niemowlęta – cewnikowanie pęcherza (nie woreczki!)</a:t>
            </a:r>
          </a:p>
          <a:p>
            <a:r>
              <a:rPr lang="pl-PL" dirty="0" smtClean="0"/>
              <a:t>Mocz – jałowy pojemnik – dostarczony do laboratorium </a:t>
            </a:r>
            <a:r>
              <a:rPr lang="pl-PL" dirty="0" err="1" smtClean="0"/>
              <a:t>mikrobiologicznegow</a:t>
            </a:r>
            <a:r>
              <a:rPr lang="pl-PL" dirty="0" smtClean="0"/>
              <a:t> czasie 2 godzin (jeżeli nie schłodzony)</a:t>
            </a:r>
          </a:p>
          <a:p>
            <a:r>
              <a:rPr lang="pl-PL" dirty="0" smtClean="0"/>
              <a:t>Jeżeli podłoże transportowe – do 48 godzin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356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Pobieranie materiału do badań mikrobiologicznych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Wymazy z odbytu – identyfikacja kolonizacji szczepami </a:t>
            </a:r>
            <a:r>
              <a:rPr lang="pl-PL" dirty="0" err="1" smtClean="0"/>
              <a:t>wielolekoopornymi</a:t>
            </a:r>
            <a:r>
              <a:rPr lang="pl-PL" dirty="0" smtClean="0"/>
              <a:t> – zwilżona w podłożu </a:t>
            </a:r>
            <a:r>
              <a:rPr lang="pl-PL" dirty="0" err="1" smtClean="0"/>
              <a:t>wymazówka</a:t>
            </a:r>
            <a:r>
              <a:rPr lang="pl-PL" dirty="0" smtClean="0"/>
              <a:t> wprowadzona głęboko poza zwieracz odbytu, </a:t>
            </a:r>
            <a:r>
              <a:rPr lang="pl-PL" dirty="0" err="1" smtClean="0"/>
              <a:t>przechwowywać</a:t>
            </a:r>
            <a:r>
              <a:rPr lang="pl-PL" dirty="0" smtClean="0"/>
              <a:t> w lodówce</a:t>
            </a:r>
          </a:p>
          <a:p>
            <a:r>
              <a:rPr lang="pl-PL" dirty="0" smtClean="0"/>
              <a:t>Próbka kału – zakażenia przewodu pokarmowego (SS, EPEC, wirusy) – przed rozpoczęciem leczenia – jałowy pojemnik, przechowywać w lodowce</a:t>
            </a:r>
          </a:p>
          <a:p>
            <a:r>
              <a:rPr lang="pl-PL" dirty="0" smtClean="0"/>
              <a:t>Clostridium </a:t>
            </a:r>
            <a:r>
              <a:rPr lang="pl-PL" dirty="0" err="1" smtClean="0"/>
              <a:t>difficile</a:t>
            </a:r>
            <a:r>
              <a:rPr lang="pl-PL" dirty="0" smtClean="0"/>
              <a:t>  - tylko kał biegunkowy – badanie dwuetapowe (I. GDH, II toksyny A/B)</a:t>
            </a: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81031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673</Words>
  <Application>Microsoft Office PowerPoint</Application>
  <PresentationFormat>Panoramiczny</PresentationFormat>
  <Paragraphs>79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Faseta</vt:lpstr>
      <vt:lpstr>Pobieranie materiału do badań mikrobiologicznych</vt:lpstr>
      <vt:lpstr>Prezentacja programu PowerPoint</vt:lpstr>
      <vt:lpstr>Pobieranie materiału do badań mikrobiologicznych Zasady</vt:lpstr>
      <vt:lpstr>Pobieranie materiału do badań mikrobiologicznych Błędy </vt:lpstr>
      <vt:lpstr>Pobieranie materiału do badań mikrobiologicznych </vt:lpstr>
      <vt:lpstr>Pobieranie materiału do badań mikrobiologicznych </vt:lpstr>
      <vt:lpstr>Materiały z dolnych dróg oddechowych</vt:lpstr>
      <vt:lpstr>Pobieranie materiału do badań mikrobiologicznych </vt:lpstr>
      <vt:lpstr>Pobieranie materiału do badań mikrobiologicznych </vt:lpstr>
      <vt:lpstr>Pobieranie materiału do badań mikrobiologicznych </vt:lpstr>
      <vt:lpstr>Pobieranie materiału do badań mikrobiologicznych </vt:lpstr>
      <vt:lpstr>Pobieranie materiału do badań mikrobiologicznych </vt:lpstr>
      <vt:lpstr>Pobieranie materiału do badań mikrobiologicznych </vt:lpstr>
      <vt:lpstr>Pobieranie materiału do badań mikrobiologicznych </vt:lpstr>
      <vt:lpstr>Pobieranie materiału do badań mikrobiologicznych 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Karolina</dc:creator>
  <cp:lastModifiedBy>Karolina</cp:lastModifiedBy>
  <cp:revision>3</cp:revision>
  <dcterms:created xsi:type="dcterms:W3CDTF">2018-10-28T07:24:34Z</dcterms:created>
  <dcterms:modified xsi:type="dcterms:W3CDTF">2018-10-28T10:25:52Z</dcterms:modified>
</cp:coreProperties>
</file>